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8" r:id="rId5"/>
    <p:sldId id="281" r:id="rId6"/>
    <p:sldId id="260" r:id="rId7"/>
    <p:sldId id="261" r:id="rId8"/>
    <p:sldId id="263" r:id="rId9"/>
    <p:sldId id="265" r:id="rId10"/>
    <p:sldId id="266" r:id="rId11"/>
    <p:sldId id="267" r:id="rId12"/>
    <p:sldId id="268" r:id="rId13"/>
    <p:sldId id="270" r:id="rId14"/>
    <p:sldId id="271" r:id="rId15"/>
    <p:sldId id="272" r:id="rId16"/>
    <p:sldId id="279" r:id="rId17"/>
    <p:sldId id="273" r:id="rId18"/>
    <p:sldId id="280" r:id="rId19"/>
    <p:sldId id="274" r:id="rId20"/>
    <p:sldId id="275" r:id="rId21"/>
    <p:sldId id="276" r:id="rId22"/>
    <p:sldId id="277" r:id="rId23"/>
    <p:sldId id="283" r:id="rId24"/>
    <p:sldId id="28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CBC1-BBE1-4879-ADB3-8D263BE93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97A61E-6FBB-4C1D-8806-69A16A492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D83AB-213B-480B-973E-5A016B8DF5E8}"/>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2FBD1B8A-0504-45B8-B158-3EF4762BA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A8324-131B-4C66-A3EB-D7B87434E051}"/>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213417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A8FB-299E-494A-A363-CCA2E44FB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2E219-EC84-4E70-B8F3-124F3B85C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648A1-1F7A-4294-9D17-2E6D59A0F6B2}"/>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0B7BD467-2EA1-4FE0-9E4F-907E30858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05222-7CB2-4387-BCEC-28D6BFF6F946}"/>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421846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E7F18-358F-47AF-A092-F9064DA3D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0CAA4-C455-49AD-9CF2-B39411950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C6BF3-532F-4830-B9AC-9E2C0BC42D5E}"/>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6EBEF254-7216-4293-8E8D-EC330C487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47C8F-BF10-4720-830A-F3B8B91F79BD}"/>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369409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46D-C19A-4FC8-8B3C-54D3AC245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6D522-A172-4B76-B967-38A9627E2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14D58-A32D-40FA-BF6D-70E764E98FCE}"/>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1BA5834D-3617-44EE-A838-AFCD1E89B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043F1-3D39-4F7F-8205-14923EC7CCBF}"/>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407645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8F40-B89B-4044-AF5E-3C3FAAD5F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EE1A0E-035D-4938-A1D2-0E400D542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3DFAB-0036-4B5C-88E0-A673356E4C65}"/>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7729AF51-BE26-43C2-AFC9-D38DFC17F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02BF9-3155-41ED-BC56-B7B00143E7FE}"/>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375876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9DAE-F790-4BB4-A738-6883D9352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2C32D-54EA-4737-8880-0DDF67464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BDAE7B-E3C4-4068-84D8-D9C01D092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0B1BE-310B-4221-9868-52BA4113BCE9}"/>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6" name="Footer Placeholder 5">
            <a:extLst>
              <a:ext uri="{FF2B5EF4-FFF2-40B4-BE49-F238E27FC236}">
                <a16:creationId xmlns:a16="http://schemas.microsoft.com/office/drawing/2014/main" id="{AB60788F-5A33-42A9-BB57-6E9F6F780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35D8-7CAE-47A4-BBED-CD22507A82E1}"/>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391621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900B-4C79-4086-9932-BE7D69A356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5A782-358F-488C-8E5F-85A09CBBE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5BD4B-B6C7-41AB-9F37-2E9504FFA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4398B-E926-49C1-A923-60DBF0662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7AA3A0-2637-4723-95C0-B872E7C65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CF6486-B769-441E-880A-E0AE5D9F617E}"/>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8" name="Footer Placeholder 7">
            <a:extLst>
              <a:ext uri="{FF2B5EF4-FFF2-40B4-BE49-F238E27FC236}">
                <a16:creationId xmlns:a16="http://schemas.microsoft.com/office/drawing/2014/main" id="{43DC974F-5848-4363-BBA2-ACDEC0B40F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F64E2-EBC3-43A0-8D53-6190529A9FD0}"/>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67077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647D-88CB-42B4-824B-F104BDF295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391ED-6AA7-4340-BD35-5D016D2A1F47}"/>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4" name="Footer Placeholder 3">
            <a:extLst>
              <a:ext uri="{FF2B5EF4-FFF2-40B4-BE49-F238E27FC236}">
                <a16:creationId xmlns:a16="http://schemas.microsoft.com/office/drawing/2014/main" id="{3B7B57A9-76B5-4B2E-9160-B2F231AE7F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B71AF-4EA1-41CE-9EC2-14B3F39E55F3}"/>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11972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2CE37-8CC3-40A4-AF45-E11876696A36}"/>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3" name="Footer Placeholder 2">
            <a:extLst>
              <a:ext uri="{FF2B5EF4-FFF2-40B4-BE49-F238E27FC236}">
                <a16:creationId xmlns:a16="http://schemas.microsoft.com/office/drawing/2014/main" id="{A8ECAA4C-24FA-42DF-B0DC-2FE9448F63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D22F03-DD1C-45F2-B488-64098CFE7BF0}"/>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383057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1732-CAFE-480C-A66D-D640DA8E04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05890-DF1D-4121-B500-F2E792B78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F8B10-6693-470F-9BB6-1FD791C68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B5534-DC1A-470A-B971-027E265ED033}"/>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6" name="Footer Placeholder 5">
            <a:extLst>
              <a:ext uri="{FF2B5EF4-FFF2-40B4-BE49-F238E27FC236}">
                <a16:creationId xmlns:a16="http://schemas.microsoft.com/office/drawing/2014/main" id="{6D7C60BC-6503-46D6-BC3E-FA9F35472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89C1B-91FD-4DA4-A84D-09E3388CD04D}"/>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277691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D2D2-3DE1-415D-AE29-4636F68D9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6F122-432F-442D-A560-13E9D9463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C1525-009B-4744-88CC-24B29EFCE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150E7-072F-41F0-B57A-7AE330A01AE7}"/>
              </a:ext>
            </a:extLst>
          </p:cNvPr>
          <p:cNvSpPr>
            <a:spLocks noGrp="1"/>
          </p:cNvSpPr>
          <p:nvPr>
            <p:ph type="dt" sz="half" idx="10"/>
          </p:nvPr>
        </p:nvSpPr>
        <p:spPr/>
        <p:txBody>
          <a:bodyPr/>
          <a:lstStyle/>
          <a:p>
            <a:fld id="{F9912438-C1FF-45ED-A394-18A1F6AB9C85}" type="datetimeFigureOut">
              <a:rPr lang="en-US" smtClean="0"/>
              <a:t>5/16/2023</a:t>
            </a:fld>
            <a:endParaRPr lang="en-US"/>
          </a:p>
        </p:txBody>
      </p:sp>
      <p:sp>
        <p:nvSpPr>
          <p:cNvPr id="6" name="Footer Placeholder 5">
            <a:extLst>
              <a:ext uri="{FF2B5EF4-FFF2-40B4-BE49-F238E27FC236}">
                <a16:creationId xmlns:a16="http://schemas.microsoft.com/office/drawing/2014/main" id="{ABB1F7A8-7ECB-4C3C-8557-8791FE84A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C9C00-BCAB-4AB2-AFD0-7DC59B72B144}"/>
              </a:ext>
            </a:extLst>
          </p:cNvPr>
          <p:cNvSpPr>
            <a:spLocks noGrp="1"/>
          </p:cNvSpPr>
          <p:nvPr>
            <p:ph type="sldNum" sz="quarter" idx="12"/>
          </p:nvPr>
        </p:nvSpPr>
        <p:spPr/>
        <p:txBody>
          <a:bodyPr/>
          <a:lstStyle/>
          <a:p>
            <a:fld id="{44F8BEA8-E03F-49B4-8B83-B54F1FD16ECD}" type="slidenum">
              <a:rPr lang="en-US" smtClean="0"/>
              <a:t>‹#›</a:t>
            </a:fld>
            <a:endParaRPr lang="en-US"/>
          </a:p>
        </p:txBody>
      </p:sp>
    </p:spTree>
    <p:extLst>
      <p:ext uri="{BB962C8B-B14F-4D97-AF65-F5344CB8AC3E}">
        <p14:creationId xmlns:p14="http://schemas.microsoft.com/office/powerpoint/2010/main" val="136900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57FD0-6747-4971-91C9-81F2B43C1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276DF4-BFCB-4618-916A-53ACFDCB90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F34DA-1F8C-4C5B-8379-FD79F4AF4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12438-C1FF-45ED-A394-18A1F6AB9C85}" type="datetimeFigureOut">
              <a:rPr lang="en-US" smtClean="0"/>
              <a:t>5/16/2023</a:t>
            </a:fld>
            <a:endParaRPr lang="en-US"/>
          </a:p>
        </p:txBody>
      </p:sp>
      <p:sp>
        <p:nvSpPr>
          <p:cNvPr id="5" name="Footer Placeholder 4">
            <a:extLst>
              <a:ext uri="{FF2B5EF4-FFF2-40B4-BE49-F238E27FC236}">
                <a16:creationId xmlns:a16="http://schemas.microsoft.com/office/drawing/2014/main" id="{F0EAB232-8706-44ED-82D1-82797FDB1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838F3-4AEC-42F6-BE32-C4658D4F6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8BEA8-E03F-49B4-8B83-B54F1FD16ECD}" type="slidenum">
              <a:rPr lang="en-US" smtClean="0"/>
              <a:t>‹#›</a:t>
            </a:fld>
            <a:endParaRPr lang="en-US"/>
          </a:p>
        </p:txBody>
      </p:sp>
    </p:spTree>
    <p:extLst>
      <p:ext uri="{BB962C8B-B14F-4D97-AF65-F5344CB8AC3E}">
        <p14:creationId xmlns:p14="http://schemas.microsoft.com/office/powerpoint/2010/main" val="2280296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k12.wa.us/sites/default/files/public/equity/pubdocs/washingtonmodelsfortheevaluationofbias.pdf"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hyperlink" Target="https://curriculum.illustrativemathematics.org/MS/students/3/1/4/index.html"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5 Stunning Geometric Patterns You Can Create in PowerPoint for Captivating  Slides! - The SlideTeam Blog">
            <a:extLst>
              <a:ext uri="{FF2B5EF4-FFF2-40B4-BE49-F238E27FC236}">
                <a16:creationId xmlns:a16="http://schemas.microsoft.com/office/drawing/2014/main" id="{55AB1A51-0660-4445-AA65-41DE1625F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4E09ED-7834-4A0D-B529-70E177675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068" y="1317744"/>
            <a:ext cx="5050288" cy="1472957"/>
          </a:xfrm>
          <a:prstGeom prst="rect">
            <a:avLst/>
          </a:prstGeom>
        </p:spPr>
      </p:pic>
      <p:sp>
        <p:nvSpPr>
          <p:cNvPr id="8" name="TextBox 7">
            <a:extLst>
              <a:ext uri="{FF2B5EF4-FFF2-40B4-BE49-F238E27FC236}">
                <a16:creationId xmlns:a16="http://schemas.microsoft.com/office/drawing/2014/main" id="{2552E4D3-2594-4E0A-9A00-3D5419140DAF}"/>
              </a:ext>
            </a:extLst>
          </p:cNvPr>
          <p:cNvSpPr txBox="1"/>
          <p:nvPr/>
        </p:nvSpPr>
        <p:spPr>
          <a:xfrm>
            <a:off x="522514" y="4358244"/>
            <a:ext cx="7279574" cy="2123658"/>
          </a:xfrm>
          <a:prstGeom prst="rect">
            <a:avLst/>
          </a:prstGeom>
          <a:noFill/>
        </p:spPr>
        <p:txBody>
          <a:bodyPr wrap="square" rtlCol="0">
            <a:spAutoFit/>
          </a:bodyPr>
          <a:lstStyle/>
          <a:p>
            <a:r>
              <a:rPr lang="en-US" sz="4400" b="1" dirty="0"/>
              <a:t>Curriculum Adoption</a:t>
            </a:r>
          </a:p>
          <a:p>
            <a:r>
              <a:rPr lang="en-US" sz="4400" b="1" dirty="0"/>
              <a:t>MS/HS Math Department</a:t>
            </a:r>
          </a:p>
          <a:p>
            <a:r>
              <a:rPr lang="en-US" sz="4400" b="1" dirty="0"/>
              <a:t>2023</a:t>
            </a:r>
          </a:p>
        </p:txBody>
      </p:sp>
      <p:sp>
        <p:nvSpPr>
          <p:cNvPr id="2" name="TextBox 1">
            <a:extLst>
              <a:ext uri="{FF2B5EF4-FFF2-40B4-BE49-F238E27FC236}">
                <a16:creationId xmlns:a16="http://schemas.microsoft.com/office/drawing/2014/main" id="{3CF8F163-1BE4-4215-A0B1-409D0CF52A45}"/>
              </a:ext>
            </a:extLst>
          </p:cNvPr>
          <p:cNvSpPr txBox="1"/>
          <p:nvPr/>
        </p:nvSpPr>
        <p:spPr>
          <a:xfrm>
            <a:off x="10595295" y="6400800"/>
            <a:ext cx="1074191" cy="369332"/>
          </a:xfrm>
          <a:prstGeom prst="rect">
            <a:avLst/>
          </a:prstGeom>
          <a:noFill/>
        </p:spPr>
        <p:txBody>
          <a:bodyPr wrap="square" rtlCol="0">
            <a:spAutoFit/>
          </a:bodyPr>
          <a:lstStyle/>
          <a:p>
            <a:r>
              <a:rPr lang="en-US" dirty="0"/>
              <a:t>Heather</a:t>
            </a:r>
          </a:p>
        </p:txBody>
      </p:sp>
    </p:spTree>
    <p:extLst>
      <p:ext uri="{BB962C8B-B14F-4D97-AF65-F5344CB8AC3E}">
        <p14:creationId xmlns:p14="http://schemas.microsoft.com/office/powerpoint/2010/main" val="233257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City Map Illustrations, Royalty-Free Vector Graphics &amp; Clip Art - iStock">
            <a:extLst>
              <a:ext uri="{FF2B5EF4-FFF2-40B4-BE49-F238E27FC236}">
                <a16:creationId xmlns:a16="http://schemas.microsoft.com/office/drawing/2014/main" id="{96D4FA40-1E5B-495D-BD5B-8A37C68A6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437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Access for Multilingual Learners (ML)</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2777171"/>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the lessons, there is guidance to help teachers recognize and support students’ academic language acquisition</a:t>
            </a:r>
          </a:p>
          <a:p>
            <a:pPr marL="342900" marR="0" lvl="0" indent="-342900">
              <a:lnSpc>
                <a:spcPct val="107000"/>
              </a:lnSpc>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Students will get practice with reading, writing, speaking, listening, and conversing mathematically</a:t>
            </a:r>
          </a:p>
          <a:p>
            <a:pPr marL="342900" marR="0" lvl="0" indent="-342900">
              <a:lnSpc>
                <a:spcPct val="107000"/>
              </a:lnSpc>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Language goals embedded in learning goals</a:t>
            </a:r>
          </a:p>
          <a:p>
            <a:pPr marL="342900" marR="0" lvl="0" indent="-342900">
              <a:lnSpc>
                <a:spcPct val="107000"/>
              </a:lnSpc>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Scaffolded lessons and an emphasis on language</a:t>
            </a:r>
          </a:p>
          <a:p>
            <a:pPr marL="342900" marR="0" lvl="0" indent="-342900">
              <a:lnSpc>
                <a:spcPct val="107000"/>
              </a:lnSpc>
              <a:spcBef>
                <a:spcPts val="0"/>
              </a:spcBef>
              <a:spcAft>
                <a:spcPts val="80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Spanish translations for each unit for grades 6-9</a:t>
            </a:r>
          </a:p>
          <a:p>
            <a:endParaRPr lang="en-US" dirty="0"/>
          </a:p>
        </p:txBody>
      </p:sp>
      <p:pic>
        <p:nvPicPr>
          <p:cNvPr id="11266" name="Picture 2" descr="7 Strategies for Supporting ELLs in the Mainstream Classroom | Edmentum Blog">
            <a:extLst>
              <a:ext uri="{FF2B5EF4-FFF2-40B4-BE49-F238E27FC236}">
                <a16:creationId xmlns:a16="http://schemas.microsoft.com/office/drawing/2014/main" id="{B38F5B82-C8CD-4EA4-BB86-F109ED33F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338" y="3780812"/>
            <a:ext cx="3340042" cy="2178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575987-6B95-40DE-ADC0-A885EE325A57}"/>
              </a:ext>
            </a:extLst>
          </p:cNvPr>
          <p:cNvSpPr txBox="1"/>
          <p:nvPr/>
        </p:nvSpPr>
        <p:spPr>
          <a:xfrm>
            <a:off x="10595295" y="6400800"/>
            <a:ext cx="1074191" cy="369332"/>
          </a:xfrm>
          <a:prstGeom prst="rect">
            <a:avLst/>
          </a:prstGeom>
          <a:noFill/>
        </p:spPr>
        <p:txBody>
          <a:bodyPr wrap="square" rtlCol="0">
            <a:spAutoFit/>
          </a:bodyPr>
          <a:lstStyle/>
          <a:p>
            <a:r>
              <a:rPr lang="en-US" dirty="0"/>
              <a:t>Lauren</a:t>
            </a:r>
          </a:p>
        </p:txBody>
      </p:sp>
    </p:spTree>
    <p:extLst>
      <p:ext uri="{BB962C8B-B14F-4D97-AF65-F5344CB8AC3E}">
        <p14:creationId xmlns:p14="http://schemas.microsoft.com/office/powerpoint/2010/main" val="424065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Abstract, geometric background, colorful, spectrum Stock Vector Image by  ©mrs_opossum #34713787">
            <a:extLst>
              <a:ext uri="{FF2B5EF4-FFF2-40B4-BE49-F238E27FC236}">
                <a16:creationId xmlns:a16="http://schemas.microsoft.com/office/drawing/2014/main" id="{79789B82-7D94-435D-B994-F3CF77DA7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Access for Students with Disabilities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3731919"/>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Lesson structures are consistent</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Individual, pair, small group, and whole class discussions</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Real-World contexts</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Assisted technology for visualizing</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Manipulatives for understanding</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Visual aids for conceptualizing</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Graphic Organizers</a:t>
            </a:r>
          </a:p>
          <a:p>
            <a:pPr marL="342900" marR="0" lvl="0" indent="-342900">
              <a:lnSpc>
                <a:spcPct val="107000"/>
              </a:lnSpc>
              <a:spcBef>
                <a:spcPts val="0"/>
              </a:spcBef>
              <a:spcAft>
                <a:spcPts val="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Brain breaks</a:t>
            </a:r>
          </a:p>
          <a:p>
            <a:pPr marL="342900" marR="0" lvl="0" indent="-342900">
              <a:lnSpc>
                <a:spcPct val="107000"/>
              </a:lnSpc>
              <a:spcBef>
                <a:spcPts val="0"/>
              </a:spcBef>
              <a:spcAft>
                <a:spcPts val="0"/>
              </a:spcAft>
              <a:buFont typeface="+mj-lt"/>
              <a:buAutoNum type="arabicParen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Supplemental instructional strategies for students with disabilities are included in each lesson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Topics are taught and represented in multiple ways</a:t>
            </a:r>
          </a:p>
          <a:p>
            <a:endParaRPr lang="en-US" dirty="0"/>
          </a:p>
        </p:txBody>
      </p:sp>
      <p:sp>
        <p:nvSpPr>
          <p:cNvPr id="8" name="TextBox 7">
            <a:extLst>
              <a:ext uri="{FF2B5EF4-FFF2-40B4-BE49-F238E27FC236}">
                <a16:creationId xmlns:a16="http://schemas.microsoft.com/office/drawing/2014/main" id="{D771ABE3-0BD6-486E-AB89-0C7680945255}"/>
              </a:ext>
            </a:extLst>
          </p:cNvPr>
          <p:cNvSpPr txBox="1"/>
          <p:nvPr/>
        </p:nvSpPr>
        <p:spPr>
          <a:xfrm>
            <a:off x="10595295" y="6400800"/>
            <a:ext cx="1074191" cy="369332"/>
          </a:xfrm>
          <a:prstGeom prst="rect">
            <a:avLst/>
          </a:prstGeom>
          <a:noFill/>
        </p:spPr>
        <p:txBody>
          <a:bodyPr wrap="square" rtlCol="0">
            <a:spAutoFit/>
          </a:bodyPr>
          <a:lstStyle/>
          <a:p>
            <a:r>
              <a:rPr lang="en-US" dirty="0"/>
              <a:t>Lauren</a:t>
            </a:r>
          </a:p>
        </p:txBody>
      </p:sp>
    </p:spTree>
    <p:extLst>
      <p:ext uri="{BB962C8B-B14F-4D97-AF65-F5344CB8AC3E}">
        <p14:creationId xmlns:p14="http://schemas.microsoft.com/office/powerpoint/2010/main" val="234268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eometric Wallpaper Images - Free Download on Freepik">
            <a:extLst>
              <a:ext uri="{FF2B5EF4-FFF2-40B4-BE49-F238E27FC236}">
                <a16:creationId xmlns:a16="http://schemas.microsoft.com/office/drawing/2014/main" id="{7C963EDE-016F-43D5-87CC-2D86CE68E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Recent Updates in 2019</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3238131"/>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More supports for MLs</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Lessons in Spanish (online) for grades 6-9</a:t>
            </a:r>
          </a:p>
          <a:p>
            <a:pPr marL="1143000" marR="0" lvl="2" indent="-228600">
              <a:lnSpc>
                <a:spcPct val="107000"/>
              </a:lnSpc>
              <a:spcBef>
                <a:spcPts val="0"/>
              </a:spcBef>
              <a:spcAft>
                <a:spcPts val="0"/>
              </a:spcAft>
              <a:buFont typeface="+mj-lt"/>
              <a:buAutoNum type="roman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translations were done by math teachers who were fluent in both English and Spanish</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 Glossary improvements</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Supports for learning disabilities with learning levels</a:t>
            </a:r>
          </a:p>
          <a:p>
            <a:pPr marL="342900" marR="0" lvl="0" indent="-342900">
              <a:lnSpc>
                <a:spcPct val="107000"/>
              </a:lnSpc>
              <a:spcBef>
                <a:spcPts val="0"/>
              </a:spcBef>
              <a:spcAft>
                <a:spcPts val="80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Alt text for visually impaired</a:t>
            </a:r>
          </a:p>
          <a:p>
            <a:endParaRPr lang="en-US" dirty="0"/>
          </a:p>
        </p:txBody>
      </p:sp>
      <p:sp>
        <p:nvSpPr>
          <p:cNvPr id="8" name="TextBox 7">
            <a:extLst>
              <a:ext uri="{FF2B5EF4-FFF2-40B4-BE49-F238E27FC236}">
                <a16:creationId xmlns:a16="http://schemas.microsoft.com/office/drawing/2014/main" id="{34CA38C8-8ACC-470A-9C46-1C009E4303C7}"/>
              </a:ext>
            </a:extLst>
          </p:cNvPr>
          <p:cNvSpPr txBox="1"/>
          <p:nvPr/>
        </p:nvSpPr>
        <p:spPr>
          <a:xfrm>
            <a:off x="10595295" y="6400800"/>
            <a:ext cx="1074191" cy="369332"/>
          </a:xfrm>
          <a:prstGeom prst="rect">
            <a:avLst/>
          </a:prstGeom>
          <a:noFill/>
        </p:spPr>
        <p:txBody>
          <a:bodyPr wrap="square" rtlCol="0">
            <a:spAutoFit/>
          </a:bodyPr>
          <a:lstStyle/>
          <a:p>
            <a:r>
              <a:rPr lang="en-US" dirty="0"/>
              <a:t>Lauren</a:t>
            </a:r>
          </a:p>
        </p:txBody>
      </p:sp>
    </p:spTree>
    <p:extLst>
      <p:ext uri="{BB962C8B-B14F-4D97-AF65-F5344CB8AC3E}">
        <p14:creationId xmlns:p14="http://schemas.microsoft.com/office/powerpoint/2010/main" val="219674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eometric Triangle Retro Pattern Background (PNG Transparent) | OnlyGFX.com">
            <a:extLst>
              <a:ext uri="{FF2B5EF4-FFF2-40B4-BE49-F238E27FC236}">
                <a16:creationId xmlns:a16="http://schemas.microsoft.com/office/drawing/2014/main" id="{1FB98952-EB38-43F1-9DD4-84450B8F0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Assessments, Checking for Understanding</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3419269"/>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multiple opportunities for formative and summative assessments in the unit</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Diagnostic Test to start the unit</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assess pre-knowledge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also assess pre-requisite knowledge</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Cool Down Tasks (Exit Tickets) provided for each lesson</a:t>
            </a:r>
          </a:p>
          <a:p>
            <a:pPr marL="342900" marR="0" lvl="0" indent="-342900">
              <a:lnSpc>
                <a:spcPct val="107000"/>
              </a:lnSpc>
              <a:spcBef>
                <a:spcPts val="0"/>
              </a:spcBef>
              <a:spcAft>
                <a:spcPts val="80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Practice Problems (for in class practice or homework)</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D28A9D86-71C7-4620-B21B-606AC410AC68}"/>
              </a:ext>
            </a:extLst>
          </p:cNvPr>
          <p:cNvSpPr txBox="1"/>
          <p:nvPr/>
        </p:nvSpPr>
        <p:spPr>
          <a:xfrm>
            <a:off x="10595295" y="6400800"/>
            <a:ext cx="1074191" cy="369332"/>
          </a:xfrm>
          <a:prstGeom prst="rect">
            <a:avLst/>
          </a:prstGeom>
          <a:noFill/>
        </p:spPr>
        <p:txBody>
          <a:bodyPr wrap="square" rtlCol="0">
            <a:spAutoFit/>
          </a:bodyPr>
          <a:lstStyle/>
          <a:p>
            <a:r>
              <a:rPr lang="en-US" dirty="0"/>
              <a:t>Brittany</a:t>
            </a:r>
          </a:p>
        </p:txBody>
      </p:sp>
    </p:spTree>
    <p:extLst>
      <p:ext uri="{BB962C8B-B14F-4D97-AF65-F5344CB8AC3E}">
        <p14:creationId xmlns:p14="http://schemas.microsoft.com/office/powerpoint/2010/main" val="399029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ometric Triangle Pattern - Free photo on Pixabay">
            <a:extLst>
              <a:ext uri="{FF2B5EF4-FFF2-40B4-BE49-F238E27FC236}">
                <a16:creationId xmlns:a16="http://schemas.microsoft.com/office/drawing/2014/main" id="{AD92997C-D42E-447C-A55D-53C626977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Summative Assessments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4209614"/>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Types of problems: multiple choice, multiple response, short answer, restricted constructed response, and extended response. </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Problems vary in difficulty</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Teachers can make changes to assessments</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Teachers have flexibility on how to grade assessments (partial credit, allow for student explanations/work to be graded)</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Rubrics for long responses provided</a:t>
            </a:r>
          </a:p>
          <a:p>
            <a:pPr marL="342900" marR="0" lvl="0" indent="-342900">
              <a:lnSpc>
                <a:spcPct val="107000"/>
              </a:lnSpc>
              <a:spcBef>
                <a:spcPts val="0"/>
              </a:spcBef>
              <a:spcAft>
                <a:spcPts val="80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Performance Tasks: Students have the ability to show their problem-solving skills with applied real-world problems</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D823582F-8320-4887-A7ED-44F7FCB02778}"/>
              </a:ext>
            </a:extLst>
          </p:cNvPr>
          <p:cNvSpPr txBox="1"/>
          <p:nvPr/>
        </p:nvSpPr>
        <p:spPr>
          <a:xfrm>
            <a:off x="10595295" y="6400800"/>
            <a:ext cx="1074191" cy="369332"/>
          </a:xfrm>
          <a:prstGeom prst="rect">
            <a:avLst/>
          </a:prstGeom>
          <a:noFill/>
        </p:spPr>
        <p:txBody>
          <a:bodyPr wrap="square" rtlCol="0">
            <a:spAutoFit/>
          </a:bodyPr>
          <a:lstStyle/>
          <a:p>
            <a:r>
              <a:rPr lang="en-US" dirty="0"/>
              <a:t>Brittany</a:t>
            </a:r>
          </a:p>
        </p:txBody>
      </p:sp>
    </p:spTree>
    <p:extLst>
      <p:ext uri="{BB962C8B-B14F-4D97-AF65-F5344CB8AC3E}">
        <p14:creationId xmlns:p14="http://schemas.microsoft.com/office/powerpoint/2010/main" val="132415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eometric Shapes Wallpapers - Top Free Geometric Shapes Backgrounds -  WallpaperAccess">
            <a:extLst>
              <a:ext uri="{FF2B5EF4-FFF2-40B4-BE49-F238E27FC236}">
                <a16:creationId xmlns:a16="http://schemas.microsoft.com/office/drawing/2014/main" id="{AE296A48-A811-40E7-BF09-3174B090B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Problem-Based Curriculum</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315623"/>
            <a:ext cx="9060873" cy="4999958"/>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Curriculum works to cultivate the growth-mindset mentality. Work ethic, not pure innate skill, brings about math understanding. Anyone can do math.</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Focus on the following forms of knowledge:</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Conceptual Understanding</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Procedural Fluency</a:t>
            </a:r>
          </a:p>
          <a:p>
            <a:pPr marL="742950" marR="0" lvl="1" indent="-285750">
              <a:lnSpc>
                <a:spcPct val="107000"/>
              </a:lnSpc>
              <a:spcBef>
                <a:spcPts val="0"/>
              </a:spcBef>
              <a:spcAft>
                <a:spcPts val="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Application</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Students should not just learn about mathematics; they should DO math.</a:t>
            </a:r>
          </a:p>
          <a:p>
            <a:pPr marL="342900" marR="0" lvl="0" indent="-342900">
              <a:lnSpc>
                <a:spcPct val="107000"/>
              </a:lnSpc>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Focus on problem solving, not lecturing</a:t>
            </a:r>
          </a:p>
          <a:p>
            <a:pPr marL="342900" marR="0" lvl="0" indent="-342900">
              <a:lnSpc>
                <a:spcPct val="107000"/>
              </a:lnSpc>
              <a:spcBef>
                <a:spcPts val="0"/>
              </a:spcBef>
              <a:spcAft>
                <a:spcPts val="80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Students take an active role in their own learning</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67F2A4C6-D1DC-4262-AA49-0264DEBB3273}"/>
              </a:ext>
            </a:extLst>
          </p:cNvPr>
          <p:cNvSpPr txBox="1"/>
          <p:nvPr/>
        </p:nvSpPr>
        <p:spPr>
          <a:xfrm>
            <a:off x="10595295" y="6400800"/>
            <a:ext cx="1074191" cy="369332"/>
          </a:xfrm>
          <a:prstGeom prst="rect">
            <a:avLst/>
          </a:prstGeom>
          <a:noFill/>
        </p:spPr>
        <p:txBody>
          <a:bodyPr wrap="square" rtlCol="0">
            <a:spAutoFit/>
          </a:bodyPr>
          <a:lstStyle/>
          <a:p>
            <a:r>
              <a:rPr lang="en-US" dirty="0"/>
              <a:t>Brittany</a:t>
            </a:r>
          </a:p>
        </p:txBody>
      </p:sp>
    </p:spTree>
    <p:extLst>
      <p:ext uri="{BB962C8B-B14F-4D97-AF65-F5344CB8AC3E}">
        <p14:creationId xmlns:p14="http://schemas.microsoft.com/office/powerpoint/2010/main" val="100176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eometric Triangle Pattern - Free photo on Pixabay">
            <a:extLst>
              <a:ext uri="{FF2B5EF4-FFF2-40B4-BE49-F238E27FC236}">
                <a16:creationId xmlns:a16="http://schemas.microsoft.com/office/drawing/2014/main" id="{CDCB5C24-7F6C-4CA2-AD6A-1C566662E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060873" cy="2794932"/>
          </a:xfrm>
          <a:prstGeom prst="rect">
            <a:avLst/>
          </a:prstGeom>
          <a:noFill/>
        </p:spPr>
        <p:txBody>
          <a:bodyPr wrap="square" rtlCol="0">
            <a:spAutoFit/>
          </a:bodyPr>
          <a:lstStyle/>
          <a:p>
            <a:pPr marL="0" marR="0">
              <a:lnSpc>
                <a:spcPct val="107000"/>
              </a:lnSpc>
              <a:spcBef>
                <a:spcPts val="0"/>
              </a:spcBef>
              <a:spcAft>
                <a:spcPts val="800"/>
              </a:spcAft>
            </a:pPr>
            <a:r>
              <a:rPr lang="en-US" b="0" i="0" dirty="0">
                <a:effectLst/>
                <a:latin typeface="Calibri" panose="020F0502020204030204" pitchFamily="34" charset="0"/>
                <a:hlinkClick r:id="rId3"/>
              </a:rPr>
              <a:t>https://www.k12.wa.us/sites/default/files/public/equity/pubdocs/washingtonmodelsfortheevaluationofbias.pdf</a:t>
            </a:r>
            <a:endParaRPr lang="en-US" b="0" i="0" dirty="0">
              <a:effectLst/>
              <a:latin typeface="Calibri" panose="020F050202020403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t>Using the Washington Models for the Evaluation Bias Content in Instructional Materials and following the criteria outlined in school board policy 2020, the following is a summary of our bias review:</a:t>
            </a:r>
          </a:p>
        </p:txBody>
      </p:sp>
      <p:sp>
        <p:nvSpPr>
          <p:cNvPr id="9" name="TextBox 8">
            <a:extLst>
              <a:ext uri="{FF2B5EF4-FFF2-40B4-BE49-F238E27FC236}">
                <a16:creationId xmlns:a16="http://schemas.microsoft.com/office/drawing/2014/main" id="{1CFCE2BA-FE5D-4F69-AB7F-13DA7555AA97}"/>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256395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bstract Wallpaper iPhone 6 Plus">
            <a:extLst>
              <a:ext uri="{FF2B5EF4-FFF2-40B4-BE49-F238E27FC236}">
                <a16:creationId xmlns:a16="http://schemas.microsoft.com/office/drawing/2014/main" id="{B2F09F04-7FB5-43EC-BF7C-DDB90B61C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6998"/>
            <a:ext cx="6858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060873" cy="4028475"/>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We went through roughly 2,400 pages of Illustrative Curriculum to look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bias in gender/sex, culture, disabilities, socio-economic status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family</a:t>
            </a:r>
            <a:r>
              <a:rPr lang="en-US" sz="2400" dirty="0">
                <a:effectLst/>
                <a:latin typeface="Calibri" panose="020F0502020204030204" pitchFamily="34" charset="0"/>
                <a:ea typeface="Calibri" panose="020F0502020204030204" pitchFamily="34" charset="0"/>
                <a:cs typeface="Times New Roman" panose="02020603050405020304" pitchFamily="18" charset="0"/>
              </a:rPr>
              <a:t>. Through this research, we found that there was little to no bias. Due to the nature of a math textbook, the majority of the curriculum was focused on content. The text is full of math diagrams: tables, polygons, equations, graphs, number lines, and scatterplots.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Of the photos in the book, most of them were of real-world objects</a:t>
            </a:r>
            <a:r>
              <a:rPr lang="en-US" sz="2400" dirty="0">
                <a:effectLst/>
                <a:latin typeface="Calibri" panose="020F0502020204030204" pitchFamily="34" charset="0"/>
                <a:ea typeface="Calibri" panose="020F0502020204030204" pitchFamily="34" charset="0"/>
                <a:cs typeface="Times New Roman" panose="02020603050405020304" pitchFamily="18" charset="0"/>
              </a:rPr>
              <a:t> like: beans in a jar, tile designs, maps, and food items in the shape of common geometric solids. </a:t>
            </a:r>
          </a:p>
          <a:p>
            <a:endParaRPr lang="en-US" dirty="0"/>
          </a:p>
        </p:txBody>
      </p:sp>
      <p:sp>
        <p:nvSpPr>
          <p:cNvPr id="8" name="TextBox 7">
            <a:extLst>
              <a:ext uri="{FF2B5EF4-FFF2-40B4-BE49-F238E27FC236}">
                <a16:creationId xmlns:a16="http://schemas.microsoft.com/office/drawing/2014/main" id="{1B416A61-AFAA-437A-9D43-89ECF5FCBCE6}"/>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160562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eometric Shapes Wallpapers - Top Free Geometric Shapes Backgrounds -  WallpaperAccess">
            <a:extLst>
              <a:ext uri="{FF2B5EF4-FFF2-40B4-BE49-F238E27FC236}">
                <a16:creationId xmlns:a16="http://schemas.microsoft.com/office/drawing/2014/main" id="{2CFE7F91-F7D0-4196-9F38-2E9B5C86E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060873" cy="5139420"/>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2,400 pages, we found only two pictures of humans. In one photo, the white individuals were standing in front of a building with shadows (for the similar triangles unit). They were dressed in casual clothes and were of three different ages. In addition, there was a photo of a person at a public transportation ticket booth. This person had their back to the camera. It was unclear whether they were female or male. Their ethnicity was unclear. Besides these photographs, there were no illustrations of humans. </a:t>
            </a: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All other illustrations were of mathematical terms or common objects </a:t>
            </a:r>
            <a:r>
              <a:rPr lang="en-US" sz="2000" dirty="0">
                <a:effectLst/>
                <a:latin typeface="Calibri" panose="020F0502020204030204" pitchFamily="34" charset="0"/>
                <a:ea typeface="Calibri" panose="020F0502020204030204" pitchFamily="34" charset="0"/>
                <a:cs typeface="Times New Roman" panose="02020603050405020304" pitchFamily="18" charset="0"/>
              </a:rPr>
              <a:t>(like popcorn, moon phases, ladybugs, etc.). Once every 50-100 pages, there is a word problem using a person’s name. The names used repeated throughout the course: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Jada, Lin, Diego, Andre, Elena, Priya, Clare, Kiran, Noah, Mai, and Tyler.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These names represent a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variety of genders and ethnicities.</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0A0AAB08-BE3A-40A0-B9FA-6ABEA86D15C2}"/>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358681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hattered Pattern Wallpaper iPhone 6 Plus">
            <a:extLst>
              <a:ext uri="{FF2B5EF4-FFF2-40B4-BE49-F238E27FC236}">
                <a16:creationId xmlns:a16="http://schemas.microsoft.com/office/drawing/2014/main" id="{0CFAF985-B04F-4E2D-8F53-9774408ED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206" y="-2667734"/>
            <a:ext cx="6858530" cy="12192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060873" cy="3814442"/>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Students are occasionally asked to evaluate whose mathematical reasoning is better. For example, the students may be asked to evaluate Clare’s diagram verses Diego’s diagram. Because these names are often repeated,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sometimes the male student is correct, and sometimes the female student is correct. </a:t>
            </a:r>
            <a:r>
              <a:rPr lang="en-US" sz="2400" dirty="0">
                <a:effectLst/>
                <a:latin typeface="Calibri" panose="020F0502020204030204" pitchFamily="34" charset="0"/>
                <a:ea typeface="Calibri" panose="020F0502020204030204" pitchFamily="34" charset="0"/>
                <a:cs typeface="Times New Roman" panose="02020603050405020304" pitchFamily="18" charset="0"/>
              </a:rPr>
              <a:t>Moreover,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sometimes the minority student is correct, and sometimes the majority student is correct.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authors of this curriculum take care to make sure the white male is not always right.</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E076D3B0-08BD-45E0-8E75-1070C66A897F}"/>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114957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Geometric Background&quot; Images – Browse 50,803 Stock Photos, Vectors, and  Video | Adobe Stock">
            <a:extLst>
              <a:ext uri="{FF2B5EF4-FFF2-40B4-BE49-F238E27FC236}">
                <a16:creationId xmlns:a16="http://schemas.microsoft.com/office/drawing/2014/main" id="{680C825B-5700-466E-ADA3-46D54CD51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997528" y="302820"/>
            <a:ext cx="9642763" cy="51182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46EDBB-821C-4421-940E-B252579AA5E7}"/>
              </a:ext>
            </a:extLst>
          </p:cNvPr>
          <p:cNvSpPr txBox="1"/>
          <p:nvPr/>
        </p:nvSpPr>
        <p:spPr>
          <a:xfrm>
            <a:off x="1369621" y="365441"/>
            <a:ext cx="9452758" cy="830997"/>
          </a:xfrm>
          <a:prstGeom prst="rect">
            <a:avLst/>
          </a:prstGeom>
          <a:noFill/>
        </p:spPr>
        <p:txBody>
          <a:bodyPr wrap="square" rtlCol="0">
            <a:spAutoFit/>
          </a:bodyPr>
          <a:lstStyle/>
          <a:p>
            <a:pPr algn="ctr"/>
            <a:r>
              <a:rPr lang="en-US" sz="4800" dirty="0"/>
              <a:t>Proposal</a:t>
            </a:r>
          </a:p>
        </p:txBody>
      </p:sp>
      <p:sp>
        <p:nvSpPr>
          <p:cNvPr id="6" name="TextBox 5">
            <a:extLst>
              <a:ext uri="{FF2B5EF4-FFF2-40B4-BE49-F238E27FC236}">
                <a16:creationId xmlns:a16="http://schemas.microsoft.com/office/drawing/2014/main" id="{5377384A-A112-4868-919D-B31488722562}"/>
              </a:ext>
            </a:extLst>
          </p:cNvPr>
          <p:cNvSpPr txBox="1"/>
          <p:nvPr/>
        </p:nvSpPr>
        <p:spPr>
          <a:xfrm>
            <a:off x="1349829" y="1064901"/>
            <a:ext cx="9290462" cy="1938992"/>
          </a:xfrm>
          <a:prstGeom prst="rect">
            <a:avLst/>
          </a:prstGeom>
          <a:noFill/>
        </p:spPr>
        <p:txBody>
          <a:bodyPr wrap="square" rtlCol="0">
            <a:spAutoFit/>
          </a:bodyPr>
          <a:lstStyle/>
          <a:p>
            <a:r>
              <a:rPr lang="en-US" sz="2800" dirty="0"/>
              <a:t>The Mathematics Department proposes to adopt the Illustrative Mathematics Curriculum (Kendall Hunt) for </a:t>
            </a:r>
            <a:r>
              <a:rPr lang="en-US" sz="3600" dirty="0"/>
              <a:t>Grades 6-9</a:t>
            </a:r>
            <a:r>
              <a:rPr lang="en-US" sz="2800" dirty="0"/>
              <a:t>. We will supplement this curriculum with other tools like Desmos, Kuta Software, and GeoGebra.</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12041FB-2D9D-486C-B1D7-6CC280DC5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248" y="3429000"/>
            <a:ext cx="7433043" cy="2477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C7BE8B3F-4C2E-4C41-9B9B-350B71B801B2}"/>
              </a:ext>
            </a:extLst>
          </p:cNvPr>
          <p:cNvSpPr txBox="1"/>
          <p:nvPr/>
        </p:nvSpPr>
        <p:spPr>
          <a:xfrm>
            <a:off x="10595295" y="6400800"/>
            <a:ext cx="1074191" cy="369332"/>
          </a:xfrm>
          <a:prstGeom prst="rect">
            <a:avLst/>
          </a:prstGeom>
          <a:noFill/>
        </p:spPr>
        <p:txBody>
          <a:bodyPr wrap="square" rtlCol="0">
            <a:spAutoFit/>
          </a:bodyPr>
          <a:lstStyle/>
          <a:p>
            <a:r>
              <a:rPr lang="en-US" dirty="0"/>
              <a:t>Heather</a:t>
            </a:r>
          </a:p>
        </p:txBody>
      </p:sp>
    </p:spTree>
    <p:extLst>
      <p:ext uri="{BB962C8B-B14F-4D97-AF65-F5344CB8AC3E}">
        <p14:creationId xmlns:p14="http://schemas.microsoft.com/office/powerpoint/2010/main" val="208269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ight Background Vector Art, Icons, and Graphics for Free Download">
            <a:extLst>
              <a:ext uri="{FF2B5EF4-FFF2-40B4-BE49-F238E27FC236}">
                <a16:creationId xmlns:a16="http://schemas.microsoft.com/office/drawing/2014/main" id="{0AF36D3B-C3AC-4D4D-9A25-CD270BF1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46EDBB-821C-4421-940E-B252579AA5E7}"/>
              </a:ext>
            </a:extLst>
          </p:cNvPr>
          <p:cNvSpPr txBox="1"/>
          <p:nvPr/>
        </p:nvSpPr>
        <p:spPr>
          <a:xfrm>
            <a:off x="1369621" y="122542"/>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673359" y="830428"/>
            <a:ext cx="11150082" cy="5254195"/>
          </a:xfrm>
          <a:prstGeom prst="rect">
            <a:avLst/>
          </a:prstGeom>
          <a:solidFill>
            <a:schemeClr val="bg1"/>
          </a:solidFill>
          <a:ln>
            <a:solidFill>
              <a:srgbClr val="7030A0"/>
            </a:solidFill>
          </a:ln>
        </p:spPr>
        <p:txBody>
          <a:bodyPr wrap="square" numCol="2"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names are given in problems, they are not associated with any stereotypical behavior. Names occurred for the following problems: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Making scale models of a solar system (Jada,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Determining a trash can opening size (Jada,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Discussing a beaker size in science class (Elena,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Finding the size of a space shuttle fuel tank (Diego,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Jogging (Priya,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Biking (Diego,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Finding salary rate (Jada, female) (Clare, female) (Diego,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rates (Tyler, male)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Hiking (Jada, female) (Han,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Finding basketball shot percentages (Elena, Noah, Tyler, and Mai)</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Elena (female) scores twice as many shots as Tyler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Number of milkshakes consumed (Diego, male) (Lin,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Kayaking (Noah,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Biking (Lin, female) (Andre, 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Running (Kiran, male)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Priyah</a:t>
            </a:r>
            <a:r>
              <a:rPr lang="en-US" sz="1800" dirty="0">
                <a:effectLst/>
                <a:latin typeface="Calibri" panose="020F0502020204030204" pitchFamily="34" charset="0"/>
                <a:ea typeface="Calibri" panose="020F0502020204030204" pitchFamily="34" charset="0"/>
                <a:cs typeface="Times New Roman" panose="02020603050405020304" pitchFamily="18" charset="0"/>
              </a:rPr>
              <a:t>, female)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 use (Lin, Female)</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CDABFEBE-E913-47D8-A27E-5AA5930889DA}"/>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13256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imple Minimal Points Wallpaper iPhone 6 Plus">
            <a:extLst>
              <a:ext uri="{FF2B5EF4-FFF2-40B4-BE49-F238E27FC236}">
                <a16:creationId xmlns:a16="http://schemas.microsoft.com/office/drawing/2014/main" id="{641BCB62-62DF-4CB9-BE9C-DE751E9D1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6999"/>
            <a:ext cx="6858001" cy="12192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060873" cy="4810099"/>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are many story problems in this curriculum. However, most of them don’t involve people. Examples include: calculating the amount of garbage, calculating city warmth, estimating number of beans in a jar, finding the price of diamonds, finding the amount of money left on a subway card, calculating the distance between cities, comparing the size of Canada vs. Russia, determining the thickness of granite, creating a model to represent the number of hockey goals, and even zombie proofing a house!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Note: when the author believes there’s cultural knowledge needed to do the problem, the curriculum asks the teacher to explicitly address that with the students. </a:t>
            </a:r>
            <a:r>
              <a:rPr lang="en-US" sz="2000" dirty="0">
                <a:effectLst/>
                <a:latin typeface="Calibri" panose="020F0502020204030204" pitchFamily="34" charset="0"/>
                <a:ea typeface="Calibri" panose="020F0502020204030204" pitchFamily="34" charset="0"/>
                <a:cs typeface="Times New Roman" panose="02020603050405020304" pitchFamily="18" charset="0"/>
              </a:rPr>
              <a:t>For example, teachers are asked to explain how subway tickets work if students don’t know how public transportation works.</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89697FD1-344C-4415-B221-ED130E2FA373}"/>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12795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eometric Images – Browse 13,274,619 Stock Photos, Vectors, and Video |  Adobe Stock">
            <a:extLst>
              <a:ext uri="{FF2B5EF4-FFF2-40B4-BE49-F238E27FC236}">
                <a16:creationId xmlns:a16="http://schemas.microsoft.com/office/drawing/2014/main" id="{AB5DBC2A-C353-4646-B250-F00FB61D0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54"/>
            <a:ext cx="12192000" cy="6811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10013444"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Bias Review</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250305"/>
            <a:ext cx="9452758" cy="4048865"/>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curriculum does not make any reference to students with disabilities. However, the authors did work hard to make sure this curriculum was accessible for students with learning disabilities and visual impairments.</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After doing a robust inquiry into the bias of the Illustrative math curriculum, it is evident that the authors created this math content with an awareness to avoid bias</a:t>
            </a:r>
            <a:r>
              <a:rPr lang="en-US" sz="2000" dirty="0">
                <a:effectLst/>
                <a:latin typeface="Calibri" panose="020F0502020204030204" pitchFamily="34" charset="0"/>
                <a:ea typeface="Calibri" panose="020F0502020204030204" pitchFamily="34" charset="0"/>
                <a:cs typeface="Times New Roman" panose="02020603050405020304" pitchFamily="18" charset="0"/>
              </a:rPr>
              <a:t>. Despite this awareness, they did not go over the top to create a hyper-sensitive curriculum. Instead, they kept topics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gender and ethnically neutral.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They did not overuse real-world problems involving people, and they kept it “fair” when it came to losers and winners. (Example: who read the fastest or made the most money).</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 Overall, Illustrative math passed the bias-review with flying colors.</a:t>
            </a:r>
          </a:p>
          <a:p>
            <a:pPr marL="342900" marR="0" lvl="0" indent="-342900">
              <a:lnSpc>
                <a:spcPct val="107000"/>
              </a:lnSpc>
              <a:spcBef>
                <a:spcPts val="0"/>
              </a:spcBef>
              <a:spcAft>
                <a:spcPts val="0"/>
              </a:spcAft>
              <a:buFont typeface="+mj-l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09554E2F-FF00-4F43-A417-989A3D968A78}"/>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spTree>
    <p:extLst>
      <p:ext uri="{BB962C8B-B14F-4D97-AF65-F5344CB8AC3E}">
        <p14:creationId xmlns:p14="http://schemas.microsoft.com/office/powerpoint/2010/main" val="393701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beautiful watercolor background">
            <a:extLst>
              <a:ext uri="{FF2B5EF4-FFF2-40B4-BE49-F238E27FC236}">
                <a16:creationId xmlns:a16="http://schemas.microsoft.com/office/drawing/2014/main" id="{991D14C1-5BB7-4ACD-A3D0-EA782067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0"/>
            <a:ext cx="1221105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10013444"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Illustrative Math</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llustrative Mathematics | K-12 Math | Resources for Teachers &amp; Students">
            <a:extLst>
              <a:ext uri="{FF2B5EF4-FFF2-40B4-BE49-F238E27FC236}">
                <a16:creationId xmlns:a16="http://schemas.microsoft.com/office/drawing/2014/main" id="{83045656-9A1A-4127-B889-A597B9D10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173" y="4608531"/>
            <a:ext cx="40195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75AC0D-2C87-4507-9214-6C27E0A481E1}"/>
              </a:ext>
            </a:extLst>
          </p:cNvPr>
          <p:cNvPicPr>
            <a:picLocks noChangeAspect="1"/>
          </p:cNvPicPr>
          <p:nvPr/>
        </p:nvPicPr>
        <p:blipFill>
          <a:blip r:embed="rId4"/>
          <a:stretch>
            <a:fillRect/>
          </a:stretch>
        </p:blipFill>
        <p:spPr>
          <a:xfrm>
            <a:off x="1852612" y="3092132"/>
            <a:ext cx="8791575" cy="952500"/>
          </a:xfrm>
          <a:prstGeom prst="rect">
            <a:avLst/>
          </a:prstGeom>
        </p:spPr>
      </p:pic>
      <p:pic>
        <p:nvPicPr>
          <p:cNvPr id="9" name="Picture 8">
            <a:extLst>
              <a:ext uri="{FF2B5EF4-FFF2-40B4-BE49-F238E27FC236}">
                <a16:creationId xmlns:a16="http://schemas.microsoft.com/office/drawing/2014/main" id="{7D9CE864-F8B5-4442-97D9-E7C09758809F}"/>
              </a:ext>
            </a:extLst>
          </p:cNvPr>
          <p:cNvPicPr>
            <a:picLocks noChangeAspect="1"/>
          </p:cNvPicPr>
          <p:nvPr/>
        </p:nvPicPr>
        <p:blipFill>
          <a:blip r:embed="rId5"/>
          <a:stretch>
            <a:fillRect/>
          </a:stretch>
        </p:blipFill>
        <p:spPr>
          <a:xfrm>
            <a:off x="1804987" y="1558156"/>
            <a:ext cx="8839200" cy="1533525"/>
          </a:xfrm>
          <a:prstGeom prst="rect">
            <a:avLst/>
          </a:prstGeom>
        </p:spPr>
      </p:pic>
      <p:sp>
        <p:nvSpPr>
          <p:cNvPr id="13" name="TextBox 12">
            <a:extLst>
              <a:ext uri="{FF2B5EF4-FFF2-40B4-BE49-F238E27FC236}">
                <a16:creationId xmlns:a16="http://schemas.microsoft.com/office/drawing/2014/main" id="{1364F549-AD85-41FC-BB61-F6662B2429A6}"/>
              </a:ext>
            </a:extLst>
          </p:cNvPr>
          <p:cNvSpPr txBox="1"/>
          <p:nvPr/>
        </p:nvSpPr>
        <p:spPr>
          <a:xfrm>
            <a:off x="10595295" y="6400800"/>
            <a:ext cx="1074191" cy="369332"/>
          </a:xfrm>
          <a:prstGeom prst="rect">
            <a:avLst/>
          </a:prstGeom>
          <a:noFill/>
        </p:spPr>
        <p:txBody>
          <a:bodyPr wrap="square" rtlCol="0">
            <a:spAutoFit/>
          </a:bodyPr>
          <a:lstStyle/>
          <a:p>
            <a:r>
              <a:rPr lang="en-US" dirty="0"/>
              <a:t>Heather</a:t>
            </a:r>
          </a:p>
        </p:txBody>
      </p:sp>
    </p:spTree>
    <p:extLst>
      <p:ext uri="{BB962C8B-B14F-4D97-AF65-F5344CB8AC3E}">
        <p14:creationId xmlns:p14="http://schemas.microsoft.com/office/powerpoint/2010/main" val="412520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eometric Images – Browse 13,274,619 Stock Photos, Vectors, and Video |  Adobe Stock">
            <a:extLst>
              <a:ext uri="{FF2B5EF4-FFF2-40B4-BE49-F238E27FC236}">
                <a16:creationId xmlns:a16="http://schemas.microsoft.com/office/drawing/2014/main" id="{AB5DBC2A-C353-4646-B250-F00FB61D0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54"/>
            <a:ext cx="12192000" cy="6811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10013444" cy="568025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707886"/>
          </a:xfrm>
          <a:prstGeom prst="rect">
            <a:avLst/>
          </a:prstGeom>
          <a:noFill/>
        </p:spPr>
        <p:txBody>
          <a:bodyPr wrap="square" rtlCol="0">
            <a:spAutoFit/>
          </a:bodyPr>
          <a:lstStyle/>
          <a:p>
            <a:pPr algn="ctr"/>
            <a:r>
              <a:rPr lang="en-US" sz="4000" dirty="0"/>
              <a:t>Questions?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09554E2F-FF00-4F43-A417-989A3D968A78}"/>
              </a:ext>
            </a:extLst>
          </p:cNvPr>
          <p:cNvSpPr txBox="1"/>
          <p:nvPr/>
        </p:nvSpPr>
        <p:spPr>
          <a:xfrm>
            <a:off x="10595295" y="6400800"/>
            <a:ext cx="1074191" cy="369332"/>
          </a:xfrm>
          <a:prstGeom prst="rect">
            <a:avLst/>
          </a:prstGeom>
          <a:noFill/>
        </p:spPr>
        <p:txBody>
          <a:bodyPr wrap="square" rtlCol="0">
            <a:spAutoFit/>
          </a:bodyPr>
          <a:lstStyle/>
          <a:p>
            <a:r>
              <a:rPr lang="en-US" dirty="0"/>
              <a:t>Kate</a:t>
            </a:r>
          </a:p>
        </p:txBody>
      </p:sp>
      <p:pic>
        <p:nvPicPr>
          <p:cNvPr id="9" name="Picture 4" descr="Illustrative Mathematics | K-12 Math | Resources for Teachers &amp; Students">
            <a:extLst>
              <a:ext uri="{FF2B5EF4-FFF2-40B4-BE49-F238E27FC236}">
                <a16:creationId xmlns:a16="http://schemas.microsoft.com/office/drawing/2014/main" id="{17131477-92CA-437B-8457-B8C43B825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807" y="2107695"/>
            <a:ext cx="8290385" cy="233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5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 Gradient orange geometric background">
            <a:extLst>
              <a:ext uri="{FF2B5EF4-FFF2-40B4-BE49-F238E27FC236}">
                <a16:creationId xmlns:a16="http://schemas.microsoft.com/office/drawing/2014/main" id="{79B1D5EA-51C1-44A1-BDFB-A3C3F712E5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9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Topics to Review</a:t>
            </a:r>
          </a:p>
        </p:txBody>
      </p:sp>
      <p:sp>
        <p:nvSpPr>
          <p:cNvPr id="6" name="TextBox 5">
            <a:extLst>
              <a:ext uri="{FF2B5EF4-FFF2-40B4-BE49-F238E27FC236}">
                <a16:creationId xmlns:a16="http://schemas.microsoft.com/office/drawing/2014/main" id="{5377384A-A112-4868-919D-B31488722562}"/>
              </a:ext>
            </a:extLst>
          </p:cNvPr>
          <p:cNvSpPr txBox="1"/>
          <p:nvPr/>
        </p:nvSpPr>
        <p:spPr>
          <a:xfrm>
            <a:off x="1391392" y="1466327"/>
            <a:ext cx="9642763" cy="4891660"/>
          </a:xfrm>
          <a:prstGeom prst="rect">
            <a:avLst/>
          </a:prstGeom>
          <a:noFill/>
        </p:spPr>
        <p:txBody>
          <a:bodyPr wrap="square" numCol="2" rtlCol="0">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◊How we narrowed it down</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Typical Lesson for Illustrative Math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Access for Multilingual Learners</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Access for Students with Disabilities</a:t>
            </a:r>
          </a:p>
          <a:p>
            <a:pPr marL="0" marR="0">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Recent updates in 2019</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Assessments, Checking for Understanding</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Summative Assessments</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Problem Based Curriculum</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Bias Review</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Cost</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2A545F49-89B8-409B-AFAE-5BB76D58E267}"/>
              </a:ext>
            </a:extLst>
          </p:cNvPr>
          <p:cNvSpPr txBox="1"/>
          <p:nvPr/>
        </p:nvSpPr>
        <p:spPr>
          <a:xfrm>
            <a:off x="10595295" y="6400800"/>
            <a:ext cx="1074191" cy="369332"/>
          </a:xfrm>
          <a:prstGeom prst="rect">
            <a:avLst/>
          </a:prstGeom>
          <a:noFill/>
        </p:spPr>
        <p:txBody>
          <a:bodyPr wrap="square" rtlCol="0">
            <a:spAutoFit/>
          </a:bodyPr>
          <a:lstStyle/>
          <a:p>
            <a:r>
              <a:rPr lang="en-US" dirty="0"/>
              <a:t>Heather</a:t>
            </a:r>
          </a:p>
        </p:txBody>
      </p:sp>
    </p:spTree>
    <p:extLst>
      <p:ext uri="{BB962C8B-B14F-4D97-AF65-F5344CB8AC3E}">
        <p14:creationId xmlns:p14="http://schemas.microsoft.com/office/powerpoint/2010/main" val="426294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ometric Background - Images, HD, Free, Download | Template.net">
            <a:extLst>
              <a:ext uri="{FF2B5EF4-FFF2-40B4-BE49-F238E27FC236}">
                <a16:creationId xmlns:a16="http://schemas.microsoft.com/office/drawing/2014/main" id="{52C45442-418C-45A7-AECA-092AE9DBF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How we narrowed it down</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C402B8D2-CE76-4D29-9771-2C630553FB16}"/>
              </a:ext>
            </a:extLst>
          </p:cNvPr>
          <p:cNvPicPr/>
          <p:nvPr/>
        </p:nvPicPr>
        <p:blipFill>
          <a:blip r:embed="rId3"/>
          <a:stretch>
            <a:fillRect/>
          </a:stretch>
        </p:blipFill>
        <p:spPr>
          <a:xfrm>
            <a:off x="3322040" y="2491530"/>
            <a:ext cx="7151996" cy="3731140"/>
          </a:xfrm>
          <a:prstGeom prst="rect">
            <a:avLst/>
          </a:prstGeom>
        </p:spPr>
      </p:pic>
      <p:sp>
        <p:nvSpPr>
          <p:cNvPr id="2" name="TextBox 1">
            <a:extLst>
              <a:ext uri="{FF2B5EF4-FFF2-40B4-BE49-F238E27FC236}">
                <a16:creationId xmlns:a16="http://schemas.microsoft.com/office/drawing/2014/main" id="{34BEB072-69BA-4F48-9E76-4BD917FD56A7}"/>
              </a:ext>
            </a:extLst>
          </p:cNvPr>
          <p:cNvSpPr txBox="1"/>
          <p:nvPr/>
        </p:nvSpPr>
        <p:spPr>
          <a:xfrm>
            <a:off x="1432957" y="1307671"/>
            <a:ext cx="9060873" cy="2954655"/>
          </a:xfrm>
          <a:prstGeom prst="rect">
            <a:avLst/>
          </a:prstGeom>
          <a:noFill/>
        </p:spPr>
        <p:txBody>
          <a:bodyPr wrap="square" rtlCol="0">
            <a:spAutoFit/>
          </a:bodyPr>
          <a:lstStyle/>
          <a:p>
            <a:r>
              <a:rPr lang="en-US" sz="2800" dirty="0"/>
              <a:t>Between: Agile Mind,  Open Up Resources 6-8, Kendall Hunt Illustrative Math. Filtered by:</a:t>
            </a:r>
          </a:p>
          <a:p>
            <a:endParaRPr lang="en-US" sz="2800" dirty="0"/>
          </a:p>
          <a:p>
            <a:pPr marL="342900" indent="-342900">
              <a:buAutoNum type="arabicParenR"/>
            </a:pPr>
            <a:r>
              <a:rPr lang="en-US" sz="2800" dirty="0"/>
              <a:t>Usability</a:t>
            </a:r>
          </a:p>
          <a:p>
            <a:pPr marL="342900" indent="-342900">
              <a:buAutoNum type="arabicParenR"/>
            </a:pPr>
            <a:r>
              <a:rPr lang="en-US" sz="2800" dirty="0"/>
              <a:t>Alignment to CCSS</a:t>
            </a:r>
          </a:p>
          <a:p>
            <a:pPr marL="342900" indent="-342900">
              <a:buAutoNum type="arabicParenR"/>
            </a:pPr>
            <a:r>
              <a:rPr lang="en-US" sz="2800" dirty="0"/>
              <a:t>Technology </a:t>
            </a:r>
          </a:p>
          <a:p>
            <a:endParaRPr lang="en-US" dirty="0"/>
          </a:p>
        </p:txBody>
      </p:sp>
      <p:sp>
        <p:nvSpPr>
          <p:cNvPr id="9" name="TextBox 8">
            <a:extLst>
              <a:ext uri="{FF2B5EF4-FFF2-40B4-BE49-F238E27FC236}">
                <a16:creationId xmlns:a16="http://schemas.microsoft.com/office/drawing/2014/main" id="{4BD007C2-9878-4FDE-8F20-B3E7A95E47F2}"/>
              </a:ext>
            </a:extLst>
          </p:cNvPr>
          <p:cNvSpPr txBox="1"/>
          <p:nvPr/>
        </p:nvSpPr>
        <p:spPr>
          <a:xfrm>
            <a:off x="10595295" y="6400800"/>
            <a:ext cx="1074191" cy="369332"/>
          </a:xfrm>
          <a:prstGeom prst="rect">
            <a:avLst/>
          </a:prstGeom>
          <a:noFill/>
        </p:spPr>
        <p:txBody>
          <a:bodyPr wrap="square" rtlCol="0">
            <a:spAutoFit/>
          </a:bodyPr>
          <a:lstStyle/>
          <a:p>
            <a:r>
              <a:rPr lang="en-US" dirty="0" err="1"/>
              <a:t>Kamie</a:t>
            </a:r>
            <a:endParaRPr lang="en-US" dirty="0"/>
          </a:p>
        </p:txBody>
      </p:sp>
    </p:spTree>
    <p:extLst>
      <p:ext uri="{BB962C8B-B14F-4D97-AF65-F5344CB8AC3E}">
        <p14:creationId xmlns:p14="http://schemas.microsoft.com/office/powerpoint/2010/main" val="243177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ight Background Vector Art, Icons, and Graphics for Free Download">
            <a:extLst>
              <a:ext uri="{FF2B5EF4-FFF2-40B4-BE49-F238E27FC236}">
                <a16:creationId xmlns:a16="http://schemas.microsoft.com/office/drawing/2014/main" id="{DBC9ABCD-8939-4739-A550-C0FCA8145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How we narrowed it down</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E2232B9-A6DF-49C4-9345-68CF70FD2383}"/>
              </a:ext>
            </a:extLst>
          </p:cNvPr>
          <p:cNvPicPr/>
          <p:nvPr/>
        </p:nvPicPr>
        <p:blipFill>
          <a:blip r:embed="rId3"/>
          <a:stretch>
            <a:fillRect/>
          </a:stretch>
        </p:blipFill>
        <p:spPr>
          <a:xfrm>
            <a:off x="1853966" y="1635232"/>
            <a:ext cx="8017691" cy="4676076"/>
          </a:xfrm>
          <a:prstGeom prst="rect">
            <a:avLst/>
          </a:prstGeom>
        </p:spPr>
      </p:pic>
      <p:pic>
        <p:nvPicPr>
          <p:cNvPr id="8" name="Picture 7">
            <a:extLst>
              <a:ext uri="{FF2B5EF4-FFF2-40B4-BE49-F238E27FC236}">
                <a16:creationId xmlns:a16="http://schemas.microsoft.com/office/drawing/2014/main" id="{EC9874C4-9A6C-4267-86F2-D07BDEB7CD0B}"/>
              </a:ext>
            </a:extLst>
          </p:cNvPr>
          <p:cNvPicPr/>
          <p:nvPr/>
        </p:nvPicPr>
        <p:blipFill rotWithShape="1">
          <a:blip r:embed="rId4"/>
          <a:srcRect l="28972" b="77728"/>
          <a:stretch/>
        </p:blipFill>
        <p:spPr>
          <a:xfrm>
            <a:off x="4054607" y="1229127"/>
            <a:ext cx="5825440" cy="830997"/>
          </a:xfrm>
          <a:prstGeom prst="rect">
            <a:avLst/>
          </a:prstGeom>
        </p:spPr>
      </p:pic>
      <p:sp>
        <p:nvSpPr>
          <p:cNvPr id="11" name="TextBox 10">
            <a:extLst>
              <a:ext uri="{FF2B5EF4-FFF2-40B4-BE49-F238E27FC236}">
                <a16:creationId xmlns:a16="http://schemas.microsoft.com/office/drawing/2014/main" id="{CD098847-9AE9-4750-8CD2-2603034F9130}"/>
              </a:ext>
            </a:extLst>
          </p:cNvPr>
          <p:cNvSpPr txBox="1"/>
          <p:nvPr/>
        </p:nvSpPr>
        <p:spPr>
          <a:xfrm>
            <a:off x="10595295" y="6400800"/>
            <a:ext cx="1074191" cy="369332"/>
          </a:xfrm>
          <a:prstGeom prst="rect">
            <a:avLst/>
          </a:prstGeom>
          <a:noFill/>
        </p:spPr>
        <p:txBody>
          <a:bodyPr wrap="square" rtlCol="0">
            <a:spAutoFit/>
          </a:bodyPr>
          <a:lstStyle/>
          <a:p>
            <a:r>
              <a:rPr lang="en-US" dirty="0" err="1"/>
              <a:t>Kamie</a:t>
            </a:r>
            <a:endParaRPr lang="en-US" dirty="0"/>
          </a:p>
        </p:txBody>
      </p:sp>
    </p:spTree>
    <p:extLst>
      <p:ext uri="{BB962C8B-B14F-4D97-AF65-F5344CB8AC3E}">
        <p14:creationId xmlns:p14="http://schemas.microsoft.com/office/powerpoint/2010/main" val="187387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678,830 Geometric Background Illustrations &amp; Clip Art - iStock | Abstract  background, Blue geometric background, Background">
            <a:extLst>
              <a:ext uri="{FF2B5EF4-FFF2-40B4-BE49-F238E27FC236}">
                <a16:creationId xmlns:a16="http://schemas.microsoft.com/office/drawing/2014/main" id="{5ABD429A-BFF8-424B-987E-306BB7C46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What Illustrative Math (IM) Provides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306285" y="1373416"/>
            <a:ext cx="9060873" cy="4915000"/>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25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2500" dirty="0">
                <a:latin typeface="Calibri" panose="020F0502020204030204" pitchFamily="34" charset="0"/>
                <a:ea typeface="Calibri" panose="020F0502020204030204" pitchFamily="34" charset="0"/>
                <a:cs typeface="Times New Roman" panose="02020603050405020304" pitchFamily="18" charset="0"/>
              </a:rPr>
              <a:t>Glossary Terms</a:t>
            </a:r>
          </a:p>
          <a:p>
            <a:pPr marR="0" lvl="0">
              <a:lnSpc>
                <a:spcPct val="107000"/>
              </a:lnSpc>
              <a:spcBef>
                <a:spcPts val="0"/>
              </a:spcBef>
              <a:spcAft>
                <a:spcPts val="0"/>
              </a:spcAft>
            </a:pPr>
            <a:r>
              <a:rPr lang="en-US" sz="2300" dirty="0">
                <a:latin typeface="Calibri" panose="020F0502020204030204" pitchFamily="34" charset="0"/>
                <a:ea typeface="Calibri" panose="020F0502020204030204" pitchFamily="34" charset="0"/>
                <a:cs typeface="Times New Roman" panose="02020603050405020304" pitchFamily="18" charset="0"/>
              </a:rPr>
              <a:t>8) </a:t>
            </a:r>
            <a:r>
              <a:rPr lang="en-US" sz="23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342900" marR="0" lvl="0" indent="-342900">
              <a:lnSpc>
                <a:spcPct val="107000"/>
              </a:lnSpc>
              <a:spcBef>
                <a:spcPts val="0"/>
              </a:spcBef>
              <a:spcAft>
                <a:spcPts val="0"/>
              </a:spcAft>
              <a:buFont typeface="+mj-lt"/>
              <a:buAutoNum type="arabicParenR"/>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DE98ABE-5C63-4CE5-9D78-A6A9027F887F}"/>
              </a:ext>
            </a:extLst>
          </p:cNvPr>
          <p:cNvSpPr txBox="1"/>
          <p:nvPr/>
        </p:nvSpPr>
        <p:spPr>
          <a:xfrm>
            <a:off x="10595295" y="6400800"/>
            <a:ext cx="1074191" cy="369332"/>
          </a:xfrm>
          <a:prstGeom prst="rect">
            <a:avLst/>
          </a:prstGeom>
          <a:noFill/>
        </p:spPr>
        <p:txBody>
          <a:bodyPr wrap="square" rtlCol="0">
            <a:spAutoFit/>
          </a:bodyPr>
          <a:lstStyle/>
          <a:p>
            <a:r>
              <a:rPr lang="en-US" dirty="0"/>
              <a:t>Cam</a:t>
            </a:r>
          </a:p>
        </p:txBody>
      </p:sp>
    </p:spTree>
    <p:extLst>
      <p:ext uri="{BB962C8B-B14F-4D97-AF65-F5344CB8AC3E}">
        <p14:creationId xmlns:p14="http://schemas.microsoft.com/office/powerpoint/2010/main" val="36801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Geometric Seamless Pattern Background Zigzag Line Stock Illustrations –  56,111 Geometric Seamless Pattern Background Zigzag Line Stock  Illustrations, Vectors &amp; Clipart - Dreamstime">
            <a:extLst>
              <a:ext uri="{FF2B5EF4-FFF2-40B4-BE49-F238E27FC236}">
                <a16:creationId xmlns:a16="http://schemas.microsoft.com/office/drawing/2014/main" id="{931E217F-73DA-4399-94C6-2890466DC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What IM Provides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306285" y="1299336"/>
            <a:ext cx="9060873" cy="5016245"/>
          </a:xfrm>
          <a:prstGeom prst="rect">
            <a:avLst/>
          </a:prstGeom>
          <a:noFill/>
        </p:spPr>
        <p:txBody>
          <a:bodyPr wrap="square" rtlCol="0">
            <a:spAutoFit/>
          </a:bodyPr>
          <a:lstStyle/>
          <a:p>
            <a:pPr marR="0" lvl="1">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c. Cool Downs (Exit Tickets)</a:t>
            </a:r>
          </a:p>
          <a:p>
            <a:pPr marR="0" lvl="1">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d. Teacher Guide</a:t>
            </a:r>
          </a:p>
          <a:p>
            <a:pPr marR="0" lvl="1">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e. Teacher Presentation Materials</a:t>
            </a:r>
          </a:p>
          <a:p>
            <a:pPr marR="0" lvl="0">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9) Outline of the lesson topics in each unit</a:t>
            </a:r>
          </a:p>
          <a:p>
            <a:pPr marR="0" lvl="0">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10) Lesson plans (for 45 minute class)</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2300" dirty="0">
                <a:effectLst/>
                <a:latin typeface="Calibri" panose="020F0502020204030204" pitchFamily="34" charset="0"/>
                <a:ea typeface="Calibri" panose="020F0502020204030204" pitchFamily="34" charset="0"/>
                <a:cs typeface="Times New Roman" panose="02020603050405020304" pitchFamily="18" charset="0"/>
              </a:rPr>
              <a:t>Cool Down</a:t>
            </a:r>
          </a:p>
          <a:p>
            <a:pPr marR="0" lvl="0">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11) Each unit has a diagnostic assessment and a post-assessment. Some have mid-unit assessments</a:t>
            </a:r>
          </a:p>
          <a:p>
            <a:pPr marR="0" lvl="0">
              <a:lnSpc>
                <a:spcPct val="107000"/>
              </a:lnSpc>
              <a:spcBef>
                <a:spcPts val="0"/>
              </a:spcBef>
              <a:spcAft>
                <a:spcPts val="80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12) Students can work on workbooks, pdfs, or online</a:t>
            </a:r>
          </a:p>
          <a:p>
            <a:endParaRPr lang="en-US" dirty="0"/>
          </a:p>
        </p:txBody>
      </p:sp>
      <p:sp>
        <p:nvSpPr>
          <p:cNvPr id="8" name="TextBox 7">
            <a:extLst>
              <a:ext uri="{FF2B5EF4-FFF2-40B4-BE49-F238E27FC236}">
                <a16:creationId xmlns:a16="http://schemas.microsoft.com/office/drawing/2014/main" id="{1366D93A-FE81-4BF8-B42F-ADDE714F5CA6}"/>
              </a:ext>
            </a:extLst>
          </p:cNvPr>
          <p:cNvSpPr txBox="1"/>
          <p:nvPr/>
        </p:nvSpPr>
        <p:spPr>
          <a:xfrm>
            <a:off x="10595295" y="6400800"/>
            <a:ext cx="1074191" cy="369332"/>
          </a:xfrm>
          <a:prstGeom prst="rect">
            <a:avLst/>
          </a:prstGeom>
          <a:noFill/>
        </p:spPr>
        <p:txBody>
          <a:bodyPr wrap="square" rtlCol="0">
            <a:spAutoFit/>
          </a:bodyPr>
          <a:lstStyle/>
          <a:p>
            <a:r>
              <a:rPr lang="en-US" dirty="0"/>
              <a:t>Cam</a:t>
            </a:r>
          </a:p>
        </p:txBody>
      </p:sp>
    </p:spTree>
    <p:extLst>
      <p:ext uri="{BB962C8B-B14F-4D97-AF65-F5344CB8AC3E}">
        <p14:creationId xmlns:p14="http://schemas.microsoft.com/office/powerpoint/2010/main" val="36347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0+ Soft Background Pictures | Download Free Images on Unsplash">
            <a:extLst>
              <a:ext uri="{FF2B5EF4-FFF2-40B4-BE49-F238E27FC236}">
                <a16:creationId xmlns:a16="http://schemas.microsoft.com/office/drawing/2014/main" id="{2768BE9E-1EEC-441E-830A-A442FAB05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3" y="0"/>
            <a:ext cx="1223379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46EDBB-821C-4421-940E-B252579AA5E7}"/>
              </a:ext>
            </a:extLst>
          </p:cNvPr>
          <p:cNvSpPr txBox="1"/>
          <p:nvPr/>
        </p:nvSpPr>
        <p:spPr>
          <a:xfrm>
            <a:off x="1278504" y="158506"/>
            <a:ext cx="9452758" cy="830997"/>
          </a:xfrm>
          <a:prstGeom prst="rect">
            <a:avLst/>
          </a:prstGeom>
          <a:noFill/>
        </p:spPr>
        <p:txBody>
          <a:bodyPr wrap="square" rtlCol="0">
            <a:spAutoFit/>
          </a:bodyPr>
          <a:lstStyle/>
          <a:p>
            <a:pPr algn="ctr"/>
            <a:r>
              <a:rPr lang="en-US" sz="4800" dirty="0"/>
              <a:t>What IM Provides</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2972A29A-6FC6-4489-B97A-409D995D9823}"/>
              </a:ext>
            </a:extLst>
          </p:cNvPr>
          <p:cNvPicPr/>
          <p:nvPr/>
        </p:nvPicPr>
        <p:blipFill>
          <a:blip r:embed="rId3"/>
          <a:stretch>
            <a:fillRect/>
          </a:stretch>
        </p:blipFill>
        <p:spPr>
          <a:xfrm>
            <a:off x="174922" y="1030535"/>
            <a:ext cx="6073478" cy="553045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065B94B-26B2-422F-8408-97BE31EA9C9C}"/>
              </a:ext>
            </a:extLst>
          </p:cNvPr>
          <p:cNvPicPr/>
          <p:nvPr/>
        </p:nvPicPr>
        <p:blipFill>
          <a:blip r:embed="rId4"/>
          <a:stretch>
            <a:fillRect/>
          </a:stretch>
        </p:blipFill>
        <p:spPr>
          <a:xfrm>
            <a:off x="6465115" y="989503"/>
            <a:ext cx="5378978" cy="561251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5F6BCD2-4D3A-4B35-AB6A-8228701D42F2}"/>
              </a:ext>
            </a:extLst>
          </p:cNvPr>
          <p:cNvSpPr txBox="1"/>
          <p:nvPr/>
        </p:nvSpPr>
        <p:spPr>
          <a:xfrm>
            <a:off x="387292" y="158506"/>
            <a:ext cx="6270770" cy="646331"/>
          </a:xfrm>
          <a:prstGeom prst="rect">
            <a:avLst/>
          </a:prstGeom>
          <a:noFill/>
        </p:spPr>
        <p:txBody>
          <a:bodyPr wrap="square">
            <a:spAutoFit/>
          </a:bodyPr>
          <a:lstStyle/>
          <a:p>
            <a:r>
              <a:rPr lang="en-US" dirty="0">
                <a:hlinkClick r:id="rId5"/>
              </a:rPr>
              <a:t>Example Lesson and Practice</a:t>
            </a:r>
            <a:endParaRPr lang="en-US" dirty="0"/>
          </a:p>
          <a:p>
            <a:endParaRPr lang="en-US" dirty="0"/>
          </a:p>
        </p:txBody>
      </p:sp>
      <p:sp>
        <p:nvSpPr>
          <p:cNvPr id="8" name="TextBox 7">
            <a:extLst>
              <a:ext uri="{FF2B5EF4-FFF2-40B4-BE49-F238E27FC236}">
                <a16:creationId xmlns:a16="http://schemas.microsoft.com/office/drawing/2014/main" id="{32179F05-3F5B-4ABA-A601-24A5773F6790}"/>
              </a:ext>
            </a:extLst>
          </p:cNvPr>
          <p:cNvSpPr txBox="1"/>
          <p:nvPr/>
        </p:nvSpPr>
        <p:spPr>
          <a:xfrm>
            <a:off x="10595295" y="6400800"/>
            <a:ext cx="1074191" cy="369332"/>
          </a:xfrm>
          <a:prstGeom prst="rect">
            <a:avLst/>
          </a:prstGeom>
          <a:noFill/>
        </p:spPr>
        <p:txBody>
          <a:bodyPr wrap="square" rtlCol="0">
            <a:spAutoFit/>
          </a:bodyPr>
          <a:lstStyle/>
          <a:p>
            <a:r>
              <a:rPr lang="en-US" dirty="0"/>
              <a:t>Cam</a:t>
            </a:r>
          </a:p>
        </p:txBody>
      </p:sp>
    </p:spTree>
    <p:extLst>
      <p:ext uri="{BB962C8B-B14F-4D97-AF65-F5344CB8AC3E}">
        <p14:creationId xmlns:p14="http://schemas.microsoft.com/office/powerpoint/2010/main" val="104022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ometric Background - Images, HD, Free, Download | Template.net">
            <a:extLst>
              <a:ext uri="{FF2B5EF4-FFF2-40B4-BE49-F238E27FC236}">
                <a16:creationId xmlns:a16="http://schemas.microsoft.com/office/drawing/2014/main" id="{52C45442-418C-45A7-AECA-092AE9DBF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949174-FC48-4048-B234-16ACE9022C92}"/>
              </a:ext>
            </a:extLst>
          </p:cNvPr>
          <p:cNvSpPr/>
          <p:nvPr/>
        </p:nvSpPr>
        <p:spPr>
          <a:xfrm>
            <a:off x="1211283" y="635330"/>
            <a:ext cx="9642763" cy="568025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Narrative (Each course contains 9 lessons. Each unit is between 11-23 lessons)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Learning Goals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Student-worded objective(s)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Required Preparation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Common core standards (with links to the standard)</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Glossary terms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Links to print materials: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tasks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Problem Sets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Downs (Exit Tickets)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Guide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Teacher Presentation Materials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Outline of the lesson topics in each unit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 plans (for 45 minute class)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Warm-up</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Activity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Cool Down</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unit has a diagnostic assessment and a post-assessment. Some have mid-unit assessments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Students can work on workbooks, pdfs, or online</a:t>
            </a:r>
          </a:p>
        </p:txBody>
      </p:sp>
      <p:sp>
        <p:nvSpPr>
          <p:cNvPr id="4" name="TextBox 3">
            <a:extLst>
              <a:ext uri="{FF2B5EF4-FFF2-40B4-BE49-F238E27FC236}">
                <a16:creationId xmlns:a16="http://schemas.microsoft.com/office/drawing/2014/main" id="{EF46EDBB-821C-4421-940E-B252579AA5E7}"/>
              </a:ext>
            </a:extLst>
          </p:cNvPr>
          <p:cNvSpPr txBox="1"/>
          <p:nvPr/>
        </p:nvSpPr>
        <p:spPr>
          <a:xfrm>
            <a:off x="1306285" y="542419"/>
            <a:ext cx="9452758" cy="830997"/>
          </a:xfrm>
          <a:prstGeom prst="rect">
            <a:avLst/>
          </a:prstGeom>
          <a:noFill/>
        </p:spPr>
        <p:txBody>
          <a:bodyPr wrap="square" rtlCol="0">
            <a:spAutoFit/>
          </a:bodyPr>
          <a:lstStyle/>
          <a:p>
            <a:pPr algn="ctr"/>
            <a:r>
              <a:rPr lang="en-US" sz="4800" dirty="0"/>
              <a:t>Typical Lesson</a:t>
            </a:r>
          </a:p>
        </p:txBody>
      </p:sp>
      <p:sp>
        <p:nvSpPr>
          <p:cNvPr id="7" name="AutoShape 4">
            <a:extLst>
              <a:ext uri="{FF2B5EF4-FFF2-40B4-BE49-F238E27FC236}">
                <a16:creationId xmlns:a16="http://schemas.microsoft.com/office/drawing/2014/main" id="{07E9825B-51A3-456C-A85B-E5A1DCA920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34BEB072-69BA-4F48-9E76-4BD917FD56A7}"/>
              </a:ext>
            </a:extLst>
          </p:cNvPr>
          <p:cNvSpPr txBox="1"/>
          <p:nvPr/>
        </p:nvSpPr>
        <p:spPr>
          <a:xfrm>
            <a:off x="1413163" y="1534173"/>
            <a:ext cx="9060873" cy="4094454"/>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warm-up</a:t>
            </a:r>
            <a:r>
              <a:rPr lang="en-US" sz="2000" dirty="0">
                <a:effectLst/>
                <a:latin typeface="Calibri" panose="020F0502020204030204" pitchFamily="34" charset="0"/>
                <a:ea typeface="Calibri" panose="020F0502020204030204" pitchFamily="34" charset="0"/>
                <a:cs typeface="Times New Roman" panose="02020603050405020304" pitchFamily="18" charset="0"/>
              </a:rPr>
              <a:t>, one or more </a:t>
            </a:r>
            <a:r>
              <a:rPr lang="en-US"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instructional activities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 lesson </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synthesis</a:t>
            </a:r>
            <a:r>
              <a:rPr lang="en-US" sz="2000" dirty="0">
                <a:effectLst/>
                <a:latin typeface="Calibri" panose="020F0502020204030204" pitchFamily="34" charset="0"/>
                <a:ea typeface="Calibri" panose="020F0502020204030204" pitchFamily="34" charset="0"/>
                <a:cs typeface="Times New Roman" panose="02020603050405020304" pitchFamily="18" charset="0"/>
              </a:rPr>
              <a:t>, a </a:t>
            </a:r>
            <a:r>
              <a:rPr lang="en-US" sz="2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cool down </a:t>
            </a:r>
            <a:r>
              <a:rPr lang="en-US" sz="2000" dirty="0">
                <a:effectLst/>
                <a:latin typeface="Calibri" panose="020F0502020204030204" pitchFamily="34" charset="0"/>
                <a:ea typeface="Calibri" panose="020F0502020204030204" pitchFamily="34" charset="0"/>
                <a:cs typeface="Times New Roman" panose="02020603050405020304" pitchFamily="18" charset="0"/>
              </a:rPr>
              <a:t>(exit ticket)</a:t>
            </a:r>
          </a:p>
          <a:p>
            <a:pPr marL="342900" marR="0" lvl="0" indent="-342900">
              <a:lnSpc>
                <a:spcPct val="107000"/>
              </a:lnSpc>
              <a:spcBef>
                <a:spcPts val="0"/>
              </a:spcBef>
              <a:spcAft>
                <a:spcPts val="0"/>
              </a:spcAft>
              <a:buFont typeface="+mj-lt"/>
              <a:buAutoNum type="arabicParenR"/>
            </a:pP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Warmup</a:t>
            </a:r>
            <a:r>
              <a:rPr lang="en-US" sz="2000" dirty="0">
                <a:effectLst/>
                <a:latin typeface="Calibri" panose="020F0502020204030204" pitchFamily="34" charset="0"/>
                <a:ea typeface="Calibri" panose="020F0502020204030204" pitchFamily="34" charset="0"/>
                <a:cs typeface="Times New Roman" panose="02020603050405020304" pitchFamily="18" charset="0"/>
              </a:rPr>
              <a:t>: Helps students prepare and get ready for the lesson</a:t>
            </a:r>
          </a:p>
          <a:p>
            <a:pPr marL="342900" marR="0" lvl="0" indent="-342900">
              <a:lnSpc>
                <a:spcPct val="107000"/>
              </a:lnSpc>
              <a:spcBef>
                <a:spcPts val="0"/>
              </a:spcBef>
              <a:spcAft>
                <a:spcPts val="0"/>
              </a:spcAft>
              <a:buFont typeface="+mj-lt"/>
              <a:buAutoNum type="arabicParenR"/>
            </a:pPr>
            <a:r>
              <a:rPr lang="en-US"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Instructional Activities</a:t>
            </a:r>
            <a:r>
              <a:rPr lang="en-US" sz="2000" dirty="0">
                <a:effectLst/>
                <a:latin typeface="Calibri" panose="020F0502020204030204" pitchFamily="34" charset="0"/>
                <a:ea typeface="Calibri" panose="020F0502020204030204" pitchFamily="34" charset="0"/>
                <a:cs typeface="Times New Roman" panose="02020603050405020304" pitchFamily="18" charset="0"/>
              </a:rPr>
              <a:t>: provides new language, real-world applications, examples, multiple representations, identifies common mistakes, practice of math language and concepts, and opportunity to model or apply knowledge</a:t>
            </a:r>
          </a:p>
          <a:p>
            <a:pPr marL="342900" marR="0" lvl="0" indent="-342900">
              <a:lnSpc>
                <a:spcPct val="107000"/>
              </a:lnSpc>
              <a:spcBef>
                <a:spcPts val="0"/>
              </a:spcBef>
              <a:spcAft>
                <a:spcPts val="0"/>
              </a:spcAft>
              <a:buFont typeface="+mj-lt"/>
              <a:buAutoNum type="arabicParenR"/>
            </a:pP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Synthesis: </a:t>
            </a:r>
            <a:r>
              <a:rPr lang="en-US" sz="2000" dirty="0">
                <a:effectLst/>
                <a:latin typeface="Calibri" panose="020F0502020204030204" pitchFamily="34" charset="0"/>
                <a:ea typeface="Calibri" panose="020F0502020204030204" pitchFamily="34" charset="0"/>
                <a:cs typeface="Times New Roman" panose="02020603050405020304" pitchFamily="18" charset="0"/>
              </a:rPr>
              <a:t>5-10 minutes to synthesize what they’ve learned, big picture understanding, verbal prompts where students add answers to notebooks/graphic organizers/word walls</a:t>
            </a:r>
          </a:p>
          <a:p>
            <a:pPr marL="342900" marR="0" lvl="0" indent="-342900">
              <a:lnSpc>
                <a:spcPct val="107000"/>
              </a:lnSpc>
              <a:spcBef>
                <a:spcPts val="0"/>
              </a:spcBef>
              <a:spcAft>
                <a:spcPts val="800"/>
              </a:spcAft>
              <a:buFont typeface="+mj-lt"/>
              <a:buAutoNum type="arabicParenR"/>
            </a:pP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Cool Down</a:t>
            </a:r>
            <a:r>
              <a:rPr lang="en-US" sz="2000" dirty="0">
                <a:effectLst/>
                <a:latin typeface="Calibri" panose="020F0502020204030204" pitchFamily="34" charset="0"/>
                <a:ea typeface="Calibri" panose="020F0502020204030204" pitchFamily="34" charset="0"/>
                <a:cs typeface="Times New Roman" panose="02020603050405020304" pitchFamily="18" charset="0"/>
              </a:rPr>
              <a:t>: 5-minute exit ticket-students complete a task and this is used as a formative assessment. Teachers can inform their instruction based on feedback.</a:t>
            </a:r>
          </a:p>
          <a:p>
            <a:endParaRPr lang="en-US" dirty="0"/>
          </a:p>
        </p:txBody>
      </p:sp>
      <p:sp>
        <p:nvSpPr>
          <p:cNvPr id="8" name="TextBox 7">
            <a:extLst>
              <a:ext uri="{FF2B5EF4-FFF2-40B4-BE49-F238E27FC236}">
                <a16:creationId xmlns:a16="http://schemas.microsoft.com/office/drawing/2014/main" id="{916D9B47-6A2D-454E-A79D-F8CB16173F43}"/>
              </a:ext>
            </a:extLst>
          </p:cNvPr>
          <p:cNvSpPr txBox="1"/>
          <p:nvPr/>
        </p:nvSpPr>
        <p:spPr>
          <a:xfrm>
            <a:off x="10595295" y="6400800"/>
            <a:ext cx="1074191" cy="369332"/>
          </a:xfrm>
          <a:prstGeom prst="rect">
            <a:avLst/>
          </a:prstGeom>
          <a:noFill/>
        </p:spPr>
        <p:txBody>
          <a:bodyPr wrap="square" rtlCol="0">
            <a:spAutoFit/>
          </a:bodyPr>
          <a:lstStyle/>
          <a:p>
            <a:r>
              <a:rPr lang="en-US" dirty="0"/>
              <a:t>Cam</a:t>
            </a:r>
          </a:p>
        </p:txBody>
      </p:sp>
    </p:spTree>
    <p:extLst>
      <p:ext uri="{BB962C8B-B14F-4D97-AF65-F5344CB8AC3E}">
        <p14:creationId xmlns:p14="http://schemas.microsoft.com/office/powerpoint/2010/main" val="339172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3693</Words>
  <Application>Microsoft Office PowerPoint</Application>
  <PresentationFormat>Widescreen</PresentationFormat>
  <Paragraphs>568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Sorenson</dc:creator>
  <cp:lastModifiedBy>Janice Stewart</cp:lastModifiedBy>
  <cp:revision>32</cp:revision>
  <cp:lastPrinted>2023-02-28T16:26:00Z</cp:lastPrinted>
  <dcterms:created xsi:type="dcterms:W3CDTF">2023-02-27T22:59:11Z</dcterms:created>
  <dcterms:modified xsi:type="dcterms:W3CDTF">2023-05-16T16:59:36Z</dcterms:modified>
</cp:coreProperties>
</file>